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4"/>
  </p:notesMasterIdLst>
  <p:sldIdLst>
    <p:sldId id="256" r:id="rId5"/>
    <p:sldId id="391" r:id="rId6"/>
    <p:sldId id="365" r:id="rId7"/>
    <p:sldId id="261" r:id="rId8"/>
    <p:sldId id="262" r:id="rId9"/>
    <p:sldId id="318" r:id="rId10"/>
    <p:sldId id="339" r:id="rId11"/>
    <p:sldId id="330" r:id="rId12"/>
    <p:sldId id="336" r:id="rId13"/>
    <p:sldId id="325" r:id="rId14"/>
    <p:sldId id="323" r:id="rId15"/>
    <p:sldId id="326" r:id="rId16"/>
    <p:sldId id="327" r:id="rId17"/>
    <p:sldId id="328" r:id="rId18"/>
    <p:sldId id="324" r:id="rId19"/>
    <p:sldId id="331" r:id="rId20"/>
    <p:sldId id="332" r:id="rId21"/>
    <p:sldId id="333" r:id="rId22"/>
    <p:sldId id="33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A02822-EBBB-5382-6B04-72E147B02EC9}" v="17" dt="2023-09-22T20:12:20.769"/>
    <p1510:client id="{28A24C42-AE70-D513-7692-462818A7254A}" v="516" dt="2023-09-22T20:43:03.053"/>
    <p1510:client id="{835F0FA0-205C-B232-36F2-F1E401FA8B23}" v="395" dt="2023-09-25T23:16:15.008"/>
    <p1510:client id="{92B7EA9E-583E-5BB4-11C8-8419C9BF2CCC}" v="7" dt="2023-09-22T20:23:23.707"/>
    <p1510:client id="{A5700998-5699-F33C-9C87-7637F270F93A}" v="55" dt="2023-09-25T23:12:15.817"/>
    <p1510:client id="{ADC240E8-7624-9189-E4C3-7D302C2F6D6C}" v="446" dt="2023-09-22T21:04:43.686"/>
    <p1510:client id="{B0FA4742-F7F0-D424-A690-1EEC87CA7F43}" v="215" dt="2023-09-22T21:33:27.765"/>
    <p1510:client id="{B9790212-A95F-E12E-7D5A-DE2F19977368}" v="4" dt="2023-09-22T20:12:19.263"/>
    <p1510:client id="{EE44B60D-03CE-0124-2121-40D6A561FE99}" v="35" dt="2023-09-22T20:21:11.849"/>
    <p1510:client id="{FAB3E3E5-F9FA-4C13-B9C9-19DF20260881}" v="140" dt="2023-09-22T20:21:55.1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178"/>
    <p:restoredTop sz="84758"/>
  </p:normalViewPr>
  <p:slideViewPr>
    <p:cSldViewPr snapToGrid="0">
      <p:cViewPr varScale="1">
        <p:scale>
          <a:sx n="100" d="100"/>
          <a:sy n="100" d="100"/>
        </p:scale>
        <p:origin x="1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8/7/25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5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6091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52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98077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0546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4221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79506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0596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>
          <a:extLst>
            <a:ext uri="{FF2B5EF4-FFF2-40B4-BE49-F238E27FC236}">
              <a16:creationId xmlns:a16="http://schemas.microsoft.com/office/drawing/2014/main" id="{6F2028D8-25D8-76D7-036A-051F1A684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16551eda_0_316:notes">
            <a:extLst>
              <a:ext uri="{FF2B5EF4-FFF2-40B4-BE49-F238E27FC236}">
                <a16:creationId xmlns:a16="http://schemas.microsoft.com/office/drawing/2014/main" id="{8A29B5CE-07BB-4292-4057-8C99CB31CE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16551eda_0_316:notes">
            <a:extLst>
              <a:ext uri="{FF2B5EF4-FFF2-40B4-BE49-F238E27FC236}">
                <a16:creationId xmlns:a16="http://schemas.microsoft.com/office/drawing/2014/main" id="{5EEE54AC-F5C1-E52D-CAFB-943E66CCC7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g12316551eda_0_316:notes">
            <a:extLst>
              <a:ext uri="{FF2B5EF4-FFF2-40B4-BE49-F238E27FC236}">
                <a16:creationId xmlns:a16="http://schemas.microsoft.com/office/drawing/2014/main" id="{46C7CE97-D8E4-D89C-1BFF-BB4B41BE8F2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9854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E6FC-C58D-CA46-93FA-98E1AAB1BA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0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7930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6152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30397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A584A-092A-9233-3F4D-A1FFB2723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7AE9D-220D-26B1-BFF9-C985D97E8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4" name="Google Shape;95;p14">
            <a:extLst>
              <a:ext uri="{FF2B5EF4-FFF2-40B4-BE49-F238E27FC236}">
                <a16:creationId xmlns:a16="http://schemas.microsoft.com/office/drawing/2014/main" id="{3F7E1A1F-693B-BF15-F36F-C85C59BF1753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6;p14">
            <a:extLst>
              <a:ext uri="{FF2B5EF4-FFF2-40B4-BE49-F238E27FC236}">
                <a16:creationId xmlns:a16="http://schemas.microsoft.com/office/drawing/2014/main" id="{DF76D847-A1F2-6B74-BA39-3E8E8E139C2F}"/>
              </a:ext>
            </a:extLst>
          </p:cNvPr>
          <p:cNvSpPr txBox="1">
            <a:spLocks/>
          </p:cNvSpPr>
          <p:nvPr userDrawn="1"/>
        </p:nvSpPr>
        <p:spPr>
          <a:xfrm>
            <a:off x="420600" y="4737100"/>
            <a:ext cx="7247286" cy="14046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5300" dirty="0">
                <a:latin typeface="Aptos Display" panose="020B0004020202020204" pitchFamily="34" charset="0"/>
              </a:rPr>
              <a:t>Getting Help with Research Computing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A49639-F63B-2FFB-820A-0387BC4327DE}"/>
              </a:ext>
            </a:extLst>
          </p:cNvPr>
          <p:cNvSpPr txBox="1"/>
          <p:nvPr userDrawn="1"/>
        </p:nvSpPr>
        <p:spPr>
          <a:xfrm>
            <a:off x="8952000" y="5550925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Aptos Display" panose="020B0004020202020204" pitchFamily="34" charset="0"/>
              </a:rPr>
              <a:t>John Reiland</a:t>
            </a:r>
          </a:p>
        </p:txBody>
      </p:sp>
    </p:spTree>
    <p:extLst>
      <p:ext uri="{BB962C8B-B14F-4D97-AF65-F5344CB8AC3E}">
        <p14:creationId xmlns:p14="http://schemas.microsoft.com/office/powerpoint/2010/main" val="3524123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8/7/25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734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ptos Display" panose="020B00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mailto:trevor.hall@colorado.edu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0" Type="http://schemas.openxmlformats.org/officeDocument/2006/relationships/image" Target="../media/image11.jpg"/><Relationship Id="rId4" Type="http://schemas.openxmlformats.org/officeDocument/2006/relationships/image" Target="../media/image5.jp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uff.link/crddsevent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8204F-7591-2BC7-14B5-04036DA9F08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1122363"/>
            <a:ext cx="9144000" cy="2387600"/>
          </a:xfrm>
        </p:spPr>
        <p:txBody>
          <a:bodyPr/>
          <a:lstStyle/>
          <a:p>
            <a:r>
              <a:rPr lang="en-US" dirty="0"/>
              <a:t>Research Storage Simplified</a:t>
            </a:r>
          </a:p>
        </p:txBody>
      </p:sp>
      <p:pic>
        <p:nvPicPr>
          <p:cNvPr id="4" name="Google Shape;95;p14">
            <a:extLst>
              <a:ext uri="{FF2B5EF4-FFF2-40B4-BE49-F238E27FC236}">
                <a16:creationId xmlns:a16="http://schemas.microsoft.com/office/drawing/2014/main" id="{E176F1C6-FC07-674A-FF8B-B0963A8E6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1121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Composing an Effective Ticket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2DB15D-F5A9-F5AB-CC94-772520E99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A851D-B58B-1556-240C-13AA8742E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3375651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04643" cy="1325563"/>
          </a:xfrm>
        </p:spPr>
        <p:txBody>
          <a:bodyPr/>
          <a:lstStyle/>
          <a:p>
            <a:r>
              <a:rPr lang="en-US" dirty="0"/>
              <a:t>Helpdesk Tickets: sub-optimal vs optimal (1)</a:t>
            </a:r>
          </a:p>
        </p:txBody>
      </p:sp>
      <p:sp>
        <p:nvSpPr>
          <p:cNvPr id="3" name="Text Placeholder 2" descr="Suboptimal Helpdesk ticket example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800" dirty="0"/>
              <a:t>To: </a:t>
            </a:r>
            <a:r>
              <a:rPr lang="en-US" sz="1800" dirty="0">
                <a:hlinkClick r:id="rId3"/>
              </a:rPr>
              <a:t>rc-help@colorado.edu</a:t>
            </a:r>
            <a:r>
              <a:rPr lang="en-US" sz="1800" dirty="0"/>
              <a:t> </a:t>
            </a:r>
          </a:p>
          <a:p>
            <a:pPr marL="114300" indent="0">
              <a:buNone/>
            </a:pPr>
            <a:r>
              <a:rPr lang="en-US" sz="1800" dirty="0"/>
              <a:t>Dear Research Computing,</a:t>
            </a:r>
          </a:p>
          <a:p>
            <a:pPr marL="114300" indent="0">
              <a:buNone/>
            </a:pPr>
            <a:endParaRPr lang="en-US" sz="1800" dirty="0"/>
          </a:p>
          <a:p>
            <a:pPr marL="114300" indent="0">
              <a:buNone/>
            </a:pPr>
            <a:r>
              <a:rPr lang="en-US" sz="1800" dirty="0"/>
              <a:t>Help! My code won’t run! Help!</a:t>
            </a:r>
          </a:p>
          <a:p>
            <a:pPr marL="114300" indent="0">
              <a:buNone/>
            </a:pPr>
            <a:endParaRPr lang="en-US" sz="1800" dirty="0"/>
          </a:p>
          <a:p>
            <a:pPr marL="114300" indent="0">
              <a:buNone/>
            </a:pPr>
            <a:r>
              <a:rPr lang="en-US" sz="1800" dirty="0"/>
              <a:t>Help please,</a:t>
            </a:r>
            <a:br>
              <a:rPr lang="en-US" sz="1800" dirty="0"/>
            </a:br>
            <a:r>
              <a:rPr lang="en-US" sz="1800" dirty="0"/>
              <a:t>Andy</a:t>
            </a:r>
          </a:p>
        </p:txBody>
      </p:sp>
      <p:sp>
        <p:nvSpPr>
          <p:cNvPr id="5" name="Text Placeholder 2" descr="Optimal Helpdesk ticket example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3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 am running into issues running my Python script. I am using 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conda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environment called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my_python_env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with the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pytorch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0" i="0" dirty="0" err="1">
                <a:solidFill>
                  <a:schemeClr val="tx1"/>
                </a:solidFill>
                <a:effectLst/>
                <a:latin typeface="SFMono-Regular"/>
              </a:rPr>
              <a:t>srun</a:t>
            </a:r>
            <a:r>
              <a:rPr lang="en-US" b="0" i="0" dirty="0">
                <a:solidFill>
                  <a:schemeClr val="tx1"/>
                </a:solidFill>
                <a:effectLst/>
                <a:latin typeface="SFMono-Regular"/>
              </a:rPr>
              <a:t>: fatal: SLURM_MEM_PER_CPU, SLURM_MEM_PER_GPU, and SLURM_MEM_PER_NODE are mutually exclusive.</a:t>
            </a:r>
            <a:endParaRPr lang="en-US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Andy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5AC5B-F3EF-C619-05BA-5F5E01FF4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EA0EBD3-CD16-CE56-114E-0FBE97684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623998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11029545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compose an effective ticket? (1)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detail!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Specify your goal, your Job ID (if applicable), and the issue you are encountering. </a:t>
            </a:r>
          </a:p>
          <a:p>
            <a:pPr marL="1422400" lvl="2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Specific error messages, error codes, or descriptions of behavior are all helpful. The more information you can provide, the better.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job specifics!</a:t>
            </a:r>
          </a:p>
          <a:p>
            <a:pPr marL="1422400" lvl="2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Which environment or software are you using? What hardware are you taking advantage of? </a:t>
            </a:r>
            <a:r>
              <a:rPr lang="en-US" i="1" u="sng" dirty="0"/>
              <a:t>The more information you can provide, the better.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43DCE8-C564-BC4F-6A1B-4A22C54B1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45785-546B-0887-4E8B-576D2B321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588009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D27D04F5-F15F-4205-623D-E33F72182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04643" cy="1325563"/>
          </a:xfrm>
        </p:spPr>
        <p:txBody>
          <a:bodyPr/>
          <a:lstStyle/>
          <a:p>
            <a:r>
              <a:rPr lang="en-US" dirty="0"/>
              <a:t>Helpdesk Tickets: sub-optimal vs optimal (2)</a:t>
            </a:r>
          </a:p>
        </p:txBody>
      </p:sp>
      <p:sp>
        <p:nvSpPr>
          <p:cNvPr id="3" name="Text Placeholder 2" descr="Suboptimal Helpdesk ticket example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800" dirty="0"/>
              <a:t>To: </a:t>
            </a:r>
            <a:r>
              <a:rPr lang="en-US" sz="1800" dirty="0">
                <a:hlinkClick r:id="rId2"/>
              </a:rPr>
              <a:t>rc-help@colorado.edu</a:t>
            </a:r>
            <a:r>
              <a:rPr lang="en-US" sz="1800" dirty="0"/>
              <a:t> </a:t>
            </a:r>
          </a:p>
          <a:p>
            <a:pPr marL="114300" indent="0">
              <a:buNone/>
            </a:pPr>
            <a:r>
              <a:rPr lang="en-US" sz="1800" dirty="0"/>
              <a:t>Dear Research Computing,</a:t>
            </a:r>
          </a:p>
          <a:p>
            <a:pPr marL="114300" indent="0">
              <a:buNone/>
            </a:pPr>
            <a:endParaRPr lang="en-US" sz="1800" dirty="0"/>
          </a:p>
          <a:p>
            <a:pPr marL="114300" indent="0">
              <a:buNone/>
            </a:pPr>
            <a:r>
              <a:rPr lang="en-US" sz="1800" dirty="0"/>
              <a:t>Hello, I am having trouble running my job. My job ID is 620350. The job loads in 1 TB of data, on which I am running some scikit-learn operations. The job has a wall clock time of 96 hours.</a:t>
            </a:r>
          </a:p>
          <a:p>
            <a:pPr marL="114300" indent="0">
              <a:buNone/>
            </a:pPr>
            <a:endParaRPr lang="en-US" sz="1800" dirty="0"/>
          </a:p>
          <a:p>
            <a:pPr marL="114300" indent="0">
              <a:buNone/>
            </a:pPr>
            <a:r>
              <a:rPr lang="en-US" sz="1800" dirty="0"/>
              <a:t>Thanks,</a:t>
            </a:r>
            <a:br>
              <a:rPr lang="en-US" sz="1800" dirty="0"/>
            </a:br>
            <a:r>
              <a:rPr lang="en-US" sz="1800" dirty="0"/>
              <a:t>Andy</a:t>
            </a:r>
          </a:p>
        </p:txBody>
      </p:sp>
      <p:sp>
        <p:nvSpPr>
          <p:cNvPr id="5" name="Text Placeholder 2" descr="Optimal Helpdesk ticket example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>
                <a:latin typeface="+mn-lt"/>
              </a:rPr>
              <a:t>Hello, I am having trouble running my job. My job ID is 620350. The job loads in 1 TB of data, on which I am running some scikit-learn operations. I have provided a 10GB test dataset here. The job has a wall clock time of 96 hours, but can be run with the smaller dataset in two hours.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Andy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[attachment: File (10GB)]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984591-30C9-5DD5-5874-B26DD6A43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D96AB6-4D16-BDB0-9A16-7EE01D91D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226676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4;p18">
            <a:extLst>
              <a:ext uri="{FF2B5EF4-FFF2-40B4-BE49-F238E27FC236}">
                <a16:creationId xmlns:a16="http://schemas.microsoft.com/office/drawing/2014/main" id="{3823D2A2-1520-EFCF-D860-2FEDFFE99E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11029545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compose an effective ticket? (2)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detail!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Scale down your workflows for testing!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It is a challenge to quickly troubleshoot massive workflows, even for us. 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If you’d like us to test your workflows using data, please provide a reduced version of the data for testing purposes. 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endParaRPr lang="en-US" i="1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8BC7D3-CBED-4CA7-12C0-922B876B5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3E3D1-3406-4ACE-1B4D-B7665B46B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1283845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CB7F2FE-3488-8E20-AD45-0A2DA275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04643" cy="1325563"/>
          </a:xfrm>
        </p:spPr>
        <p:txBody>
          <a:bodyPr/>
          <a:lstStyle/>
          <a:p>
            <a:r>
              <a:rPr lang="en-US" dirty="0"/>
              <a:t>Helpdesk Tickets: sub-optimal vs optimal (3)</a:t>
            </a:r>
          </a:p>
        </p:txBody>
      </p:sp>
      <p:sp>
        <p:nvSpPr>
          <p:cNvPr id="3" name="Text Placeholder 2" descr="Suboptimal Helpdesk ticket example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sz="1800" dirty="0"/>
              <a:t>To: </a:t>
            </a:r>
            <a:r>
              <a:rPr lang="en-US" sz="1800" dirty="0">
                <a:hlinkClick r:id="rId2"/>
              </a:rPr>
              <a:t>Andrew.Monaghan@colorado.edu</a:t>
            </a:r>
            <a:r>
              <a:rPr lang="en-US" sz="1800" dirty="0"/>
              <a:t> </a:t>
            </a:r>
          </a:p>
          <a:p>
            <a:pPr marL="114300" indent="0">
              <a:buNone/>
            </a:pPr>
            <a:r>
              <a:rPr lang="en-US" sz="1800" dirty="0"/>
              <a:t>Dear Research Computing,</a:t>
            </a:r>
          </a:p>
          <a:p>
            <a:pPr marL="114300" indent="0">
              <a:buNone/>
            </a:pPr>
            <a:endParaRPr lang="en-US" sz="1800" dirty="0"/>
          </a:p>
          <a:p>
            <a:pPr marL="114300" indent="0">
              <a:buNone/>
            </a:pPr>
            <a:r>
              <a:rPr lang="en-US" sz="1800" dirty="0"/>
              <a:t>I am running into issues running my Python script. I am using a </a:t>
            </a:r>
            <a:r>
              <a:rPr lang="en-US" sz="1800" dirty="0" err="1"/>
              <a:t>conda</a:t>
            </a:r>
            <a:r>
              <a:rPr lang="en-US" sz="1800" dirty="0"/>
              <a:t> environment called </a:t>
            </a:r>
            <a:r>
              <a:rPr lang="en-US" sz="1800" dirty="0" err="1"/>
              <a:t>my_python_env</a:t>
            </a:r>
            <a:r>
              <a:rPr lang="en-US" sz="1800" dirty="0"/>
              <a:t> with the </a:t>
            </a:r>
            <a:r>
              <a:rPr lang="en-US" sz="1800" dirty="0" err="1"/>
              <a:t>pytorch</a:t>
            </a:r>
            <a:r>
              <a:rPr lang="en-US" sz="1800" dirty="0"/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r>
              <a:rPr lang="en-US" sz="1800" b="0" i="0" dirty="0" err="1">
                <a:effectLst/>
                <a:latin typeface="SFMono-Regular"/>
              </a:rPr>
              <a:t>srun</a:t>
            </a:r>
            <a:r>
              <a:rPr lang="en-US" sz="1800" b="0" i="0" dirty="0">
                <a:effectLst/>
                <a:latin typeface="SFMono-Regular"/>
              </a:rPr>
              <a:t>: fatal: SLURM_MEM_PER_CPU, SLURM_MEM_PER_GPU, and SLURM_MEM_PER_NODE are mutually exclusive.</a:t>
            </a:r>
            <a:endParaRPr lang="en-US" sz="1800" dirty="0"/>
          </a:p>
          <a:p>
            <a:pPr marL="114300" indent="0">
              <a:buNone/>
            </a:pPr>
            <a:r>
              <a:rPr lang="en-US" sz="1800" dirty="0"/>
              <a:t>Thanks,</a:t>
            </a:r>
            <a:br>
              <a:rPr lang="en-US" sz="1800" dirty="0"/>
            </a:br>
            <a:r>
              <a:rPr lang="en-US" sz="1800" dirty="0"/>
              <a:t>Andy</a:t>
            </a:r>
          </a:p>
        </p:txBody>
      </p:sp>
      <p:sp>
        <p:nvSpPr>
          <p:cNvPr id="5" name="Text Placeholder 2" descr="Optimal Helpdesk ticket example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3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>
                <a:latin typeface="+mn-lt"/>
              </a:rPr>
              <a:t>I am running into issues running my Python script. I am using a </a:t>
            </a:r>
            <a:r>
              <a:rPr lang="en-US" dirty="0" err="1">
                <a:latin typeface="+mn-lt"/>
              </a:rPr>
              <a:t>conda</a:t>
            </a:r>
            <a:r>
              <a:rPr lang="en-US" dirty="0">
                <a:latin typeface="+mn-lt"/>
              </a:rPr>
              <a:t> environment called </a:t>
            </a:r>
            <a:r>
              <a:rPr lang="en-US" dirty="0" err="1">
                <a:latin typeface="+mn-lt"/>
              </a:rPr>
              <a:t>my_python_env</a:t>
            </a:r>
            <a:r>
              <a:rPr lang="en-US" dirty="0">
                <a:latin typeface="+mn-lt"/>
              </a:rPr>
              <a:t> with the </a:t>
            </a:r>
            <a:r>
              <a:rPr lang="en-US" dirty="0" err="1">
                <a:latin typeface="+mn-lt"/>
              </a:rPr>
              <a:t>pytorch</a:t>
            </a:r>
            <a:r>
              <a:rPr lang="en-US" dirty="0">
                <a:latin typeface="+mn-lt"/>
              </a:rPr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r>
              <a:rPr lang="en-US" b="0" i="0" dirty="0" err="1">
                <a:solidFill>
                  <a:schemeClr val="tx1"/>
                </a:solidFill>
                <a:effectLst/>
                <a:latin typeface="SFMono-Regular"/>
              </a:rPr>
              <a:t>srun</a:t>
            </a:r>
            <a:r>
              <a:rPr lang="en-US" b="0" i="0" dirty="0">
                <a:solidFill>
                  <a:schemeClr val="tx1"/>
                </a:solidFill>
                <a:effectLst/>
                <a:latin typeface="SFMono-Regular"/>
              </a:rPr>
              <a:t>: fatal: SLURM_MEM_PER_CPU, SLURM_MEM_PER_GPU, and SLURM_MEM_PER_NODE are mutually exclusive.</a:t>
            </a:r>
            <a:endParaRPr lang="en-US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Andy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73C87A-A79D-E97D-9C3A-9F3D0F069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51EE19-B350-8921-976D-0C19C19DC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4254761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4;p18">
            <a:extLst>
              <a:ext uri="{FF2B5EF4-FFF2-40B4-BE49-F238E27FC236}">
                <a16:creationId xmlns:a16="http://schemas.microsoft.com/office/drawing/2014/main" id="{4A53AAC1-E5CD-FEC9-E1A4-6009985953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11029545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compose an effective ticket? (3)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detail!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Scale down your workflows for testing!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Email our helpdesk!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We will be significantly more responsive to emails which arrive at our helpdesk than other inboxes. 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Please do not email us personally. If an issue is particularly urgent, please indicate ‘URGENT’ in the subject line of your ticket.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1277F7-6374-51B7-FA65-521A6F29E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54C41-153A-00AD-A742-A1DE94E7F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2708424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72B9B7A-549F-D2E9-992C-938CB1881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04643" cy="1325563"/>
          </a:xfrm>
        </p:spPr>
        <p:txBody>
          <a:bodyPr/>
          <a:lstStyle/>
          <a:p>
            <a:r>
              <a:rPr lang="en-US" dirty="0"/>
              <a:t>Helpdesk Tickets: sub-optimal vs optimal (4)</a:t>
            </a:r>
          </a:p>
        </p:txBody>
      </p:sp>
      <p:sp>
        <p:nvSpPr>
          <p:cNvPr id="3" name="Text Placeholder 2" descr="Suboptimal Helpdesk ticket example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800" dirty="0"/>
              <a:t>To: </a:t>
            </a:r>
            <a:r>
              <a:rPr lang="en-US" sz="1800" dirty="0">
                <a:hlinkClick r:id="rId2"/>
              </a:rPr>
              <a:t>rc-help@colorado.edu</a:t>
            </a:r>
            <a:r>
              <a:rPr lang="en-US" sz="1800" dirty="0"/>
              <a:t> </a:t>
            </a:r>
          </a:p>
          <a:p>
            <a:pPr marL="114300" indent="0">
              <a:buNone/>
            </a:pPr>
            <a:r>
              <a:rPr lang="en-US" sz="1800" dirty="0"/>
              <a:t>Dear Research Computing,</a:t>
            </a:r>
          </a:p>
          <a:p>
            <a:pPr marL="114300" indent="0">
              <a:buNone/>
            </a:pPr>
            <a:endParaRPr lang="en-US" sz="1800" dirty="0"/>
          </a:p>
          <a:p>
            <a:pPr marL="114300" indent="0">
              <a:buNone/>
            </a:pPr>
            <a:r>
              <a:rPr lang="en-US" sz="1800" dirty="0"/>
              <a:t>Can you install </a:t>
            </a:r>
            <a:r>
              <a:rPr lang="en-US" sz="1800" dirty="0" err="1"/>
              <a:t>pytorch</a:t>
            </a:r>
            <a:r>
              <a:rPr lang="en-US" sz="1800" dirty="0"/>
              <a:t> for me? </a:t>
            </a:r>
          </a:p>
          <a:p>
            <a:pPr marL="114300" indent="0">
              <a:buNone/>
            </a:pPr>
            <a:endParaRPr lang="en-US" sz="1800" dirty="0"/>
          </a:p>
          <a:p>
            <a:pPr marL="114300" indent="0">
              <a:buNone/>
            </a:pPr>
            <a:r>
              <a:rPr lang="en-US" sz="1800" dirty="0"/>
              <a:t>Thanks,</a:t>
            </a:r>
            <a:br>
              <a:rPr lang="en-US" sz="1800" dirty="0"/>
            </a:br>
            <a:r>
              <a:rPr lang="en-US" sz="1800" dirty="0"/>
              <a:t>Andy</a:t>
            </a:r>
          </a:p>
        </p:txBody>
      </p:sp>
      <p:sp>
        <p:nvSpPr>
          <p:cNvPr id="5" name="Text Placeholder 2" descr="Optimal Helpdesk ticket example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sz="1800" dirty="0">
                <a:latin typeface="+mn-lt"/>
              </a:rPr>
              <a:t>To: </a:t>
            </a:r>
            <a:r>
              <a:rPr lang="en-US" sz="1800" dirty="0">
                <a:latin typeface="+mn-lt"/>
                <a:hlinkClick r:id="rId2"/>
              </a:rPr>
              <a:t>rc-help@colorado.edu</a:t>
            </a:r>
            <a:r>
              <a:rPr lang="en-US" sz="1800" dirty="0">
                <a:latin typeface="+mn-lt"/>
              </a:rPr>
              <a:t> </a:t>
            </a:r>
          </a:p>
          <a:p>
            <a:pPr marL="114300" indent="0">
              <a:buNone/>
            </a:pPr>
            <a:r>
              <a:rPr lang="en-US" sz="1800" dirty="0">
                <a:latin typeface="+mn-lt"/>
              </a:rPr>
              <a:t>Dear Research Computing,</a:t>
            </a:r>
          </a:p>
          <a:p>
            <a:pPr marL="114300" indent="0">
              <a:buNone/>
            </a:pPr>
            <a:endParaRPr lang="en-US" sz="1800" dirty="0">
              <a:latin typeface="+mn-lt"/>
            </a:endParaRPr>
          </a:p>
          <a:p>
            <a:pPr marL="114300" indent="0">
              <a:buNone/>
            </a:pPr>
            <a:r>
              <a:rPr lang="en-US" sz="1800" dirty="0">
                <a:latin typeface="+mn-lt"/>
              </a:rPr>
              <a:t>I am looking to utilize </a:t>
            </a:r>
            <a:r>
              <a:rPr lang="en-US" sz="1800" dirty="0" err="1">
                <a:latin typeface="+mn-lt"/>
              </a:rPr>
              <a:t>PyTorch</a:t>
            </a:r>
            <a:r>
              <a:rPr lang="en-US" sz="1800" dirty="0">
                <a:latin typeface="+mn-lt"/>
              </a:rPr>
              <a:t> to use in conjunction with AMD GPUs. I have tried an anaconda installation and have so far been unsuccessful. Could you please help me complete this install?</a:t>
            </a:r>
          </a:p>
          <a:p>
            <a:pPr marL="114300" indent="0">
              <a:buNone/>
            </a:pPr>
            <a:endParaRPr lang="en-US" sz="1800" dirty="0">
              <a:latin typeface="+mn-lt"/>
            </a:endParaRPr>
          </a:p>
          <a:p>
            <a:pPr marL="114300" indent="0">
              <a:buNone/>
            </a:pPr>
            <a:r>
              <a:rPr lang="en-US" sz="1800" dirty="0">
                <a:latin typeface="+mn-lt"/>
              </a:rPr>
              <a:t>Thanks,</a:t>
            </a:r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Andy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66DA0-4C89-E6A6-C988-D3E541132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8E1E62-8410-C8B8-0AA4-85F14F70C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1288203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4;p18">
            <a:extLst>
              <a:ext uri="{FF2B5EF4-FFF2-40B4-BE49-F238E27FC236}">
                <a16:creationId xmlns:a16="http://schemas.microsoft.com/office/drawing/2014/main" id="{E174B142-95AC-6A2A-AF57-F4A7662092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11029545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compose an effective ticket? (4)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detail!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Scale down your workflows for testing!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Email our helpdesk!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Try a few things and let us know what you’ve tried!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We are not just being lazy – it helps us contextualize the issue. 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We would likely try the same things as you – if you can eliminate potential solutions, it will help us get to a solution more quickly.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C8EBA4-B590-81E3-D896-36A325105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A858E-5CDC-EACE-237A-0B2B9CAF3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1265638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Items We’ve Covered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What help resources do I have available? 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How do I choose which resource is best?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How can I compose an effective ticket?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6965DA-7F88-FF3D-8809-C30139945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64EA2-6839-ADB2-F3FD-23E7EEAF1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581952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>
          <a:extLst>
            <a:ext uri="{FF2B5EF4-FFF2-40B4-BE49-F238E27FC236}">
              <a16:creationId xmlns:a16="http://schemas.microsoft.com/office/drawing/2014/main" id="{E60B2C88-8E69-13C2-DE91-D1E130893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>
            <a:extLst>
              <a:ext uri="{FF2B5EF4-FFF2-40B4-BE49-F238E27FC236}">
                <a16:creationId xmlns:a16="http://schemas.microsoft.com/office/drawing/2014/main" id="{7C00045A-B1F0-7D7E-F3F1-6F51D9CE1B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0213" y="7301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View the Slides</a:t>
            </a:r>
            <a:endParaRPr dirty="0"/>
          </a:p>
        </p:txBody>
      </p:sp>
      <p:sp>
        <p:nvSpPr>
          <p:cNvPr id="402" name="Google Shape;402;p35">
            <a:extLst>
              <a:ext uri="{FF2B5EF4-FFF2-40B4-BE49-F238E27FC236}">
                <a16:creationId xmlns:a16="http://schemas.microsoft.com/office/drawing/2014/main" id="{1496ECAC-EB87-EC31-6168-F7282F5B78A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AAF658-D6A5-E6E8-53AB-8B6D8AE94B86}"/>
              </a:ext>
            </a:extLst>
          </p:cNvPr>
          <p:cNvSpPr txBox="1"/>
          <p:nvPr/>
        </p:nvSpPr>
        <p:spPr>
          <a:xfrm>
            <a:off x="665218" y="5432962"/>
            <a:ext cx="10987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ptos Display" panose="020B0004020202020204" pitchFamily="34" charset="0"/>
              </a:rPr>
              <a:t>https://</a:t>
            </a:r>
            <a:r>
              <a:rPr lang="en-US" sz="2000" dirty="0" err="1">
                <a:latin typeface="Aptos Display" panose="020B0004020202020204" pitchFamily="34" charset="0"/>
              </a:rPr>
              <a:t>github.com</a:t>
            </a:r>
            <a:r>
              <a:rPr lang="en-US" sz="2000" dirty="0">
                <a:latin typeface="Aptos Display" panose="020B0004020202020204" pitchFamily="34" charset="0"/>
              </a:rPr>
              <a:t>/</a:t>
            </a:r>
            <a:r>
              <a:rPr lang="en-US" sz="2000" dirty="0" err="1">
                <a:latin typeface="Aptos Display" panose="020B0004020202020204" pitchFamily="34" charset="0"/>
              </a:rPr>
              <a:t>ResearchComputing</a:t>
            </a:r>
            <a:r>
              <a:rPr lang="en-US" sz="2000" dirty="0">
                <a:latin typeface="Aptos Display" panose="020B0004020202020204" pitchFamily="34" charset="0"/>
              </a:rPr>
              <a:t>/</a:t>
            </a:r>
            <a:r>
              <a:rPr lang="en-US" sz="2000" dirty="0" err="1">
                <a:latin typeface="Aptos Display" panose="020B0004020202020204" pitchFamily="34" charset="0"/>
              </a:rPr>
              <a:t>hpc_fundamentals_micro_credential</a:t>
            </a:r>
            <a:r>
              <a:rPr lang="en-US" sz="2000" dirty="0">
                <a:latin typeface="Aptos Display" panose="020B0004020202020204" pitchFamily="34" charset="0"/>
              </a:rPr>
              <a:t>/tree/main/</a:t>
            </a:r>
            <a:r>
              <a:rPr lang="en-US" sz="2000" dirty="0" err="1">
                <a:latin typeface="Aptos Display" panose="020B0004020202020204" pitchFamily="34" charset="0"/>
              </a:rPr>
              <a:t>asking_for_help</a:t>
            </a:r>
            <a:endParaRPr lang="en-US" sz="2000" dirty="0">
              <a:latin typeface="Aptos Display" panose="020B00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D4710B-87D6-3D97-45C3-D0146180E3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00237" y="1333001"/>
            <a:ext cx="3791526" cy="379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960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2F5D57-7FE2-85C9-6B2A-2A04A6F82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rcRect t="25263" b="8608"/>
          <a:stretch/>
        </p:blipFill>
        <p:spPr>
          <a:xfrm>
            <a:off x="0" y="1112"/>
            <a:ext cx="12192282" cy="6067179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2534D10-69EC-215C-F4E5-4E27DD2E286D}"/>
              </a:ext>
            </a:extLst>
          </p:cNvPr>
          <p:cNvSpPr txBox="1">
            <a:spLocks/>
          </p:cNvSpPr>
          <p:nvPr/>
        </p:nvSpPr>
        <p:spPr>
          <a:xfrm>
            <a:off x="8639385" y="637657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6A7983A4-F384-C340-9CB2-175593F0E4F5}" type="slidenum">
              <a:rPr lang="en-US"/>
              <a:pPr algn="l"/>
              <a:t>3</a:t>
            </a:fld>
            <a:endParaRPr lang="en-US" dirty="0"/>
          </a:p>
        </p:txBody>
      </p:sp>
      <p:grpSp>
        <p:nvGrpSpPr>
          <p:cNvPr id="16" name="Group 15" descr="Pictures of the CU Boulder Research Computing User Support team">
            <a:extLst>
              <a:ext uri="{FF2B5EF4-FFF2-40B4-BE49-F238E27FC236}">
                <a16:creationId xmlns:a16="http://schemas.microsoft.com/office/drawing/2014/main" id="{125AF1B0-D8A7-0C23-DE18-C13008317D1D}"/>
              </a:ext>
            </a:extLst>
          </p:cNvPr>
          <p:cNvGrpSpPr>
            <a:grpSpLocks noChangeAspect="1"/>
          </p:cNvGrpSpPr>
          <p:nvPr/>
        </p:nvGrpSpPr>
        <p:grpSpPr>
          <a:xfrm>
            <a:off x="1594473" y="1072467"/>
            <a:ext cx="8664818" cy="4297680"/>
            <a:chOff x="1309718" y="1306154"/>
            <a:chExt cx="9568346" cy="4745824"/>
          </a:xfrm>
        </p:grpSpPr>
        <p:pic>
          <p:nvPicPr>
            <p:cNvPr id="3" name="Picture 2" descr="A person in a red blouse - Layla Freeborn">
              <a:extLst>
                <a:ext uri="{FF2B5EF4-FFF2-40B4-BE49-F238E27FC236}">
                  <a16:creationId xmlns:a16="http://schemas.microsoft.com/office/drawing/2014/main" id="{4A101CF4-716B-84EC-F577-523597663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718" y="1374009"/>
              <a:ext cx="1529553" cy="1920834"/>
            </a:xfrm>
            <a:prstGeom prst="rect">
              <a:avLst/>
            </a:prstGeom>
          </p:spPr>
        </p:pic>
        <p:pic>
          <p:nvPicPr>
            <p:cNvPr id="7" name="Picture 6" descr="A person in a blue shirt and tie - Brandon Reyes">
              <a:extLst>
                <a:ext uri="{FF2B5EF4-FFF2-40B4-BE49-F238E27FC236}">
                  <a16:creationId xmlns:a16="http://schemas.microsoft.com/office/drawing/2014/main" id="{3C04B7E9-578E-C51B-0814-B5F6BD3EA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188" r="13254" b="3616"/>
            <a:stretch/>
          </p:blipFill>
          <p:spPr>
            <a:xfrm>
              <a:off x="3987950" y="1367272"/>
              <a:ext cx="1529553" cy="1899826"/>
            </a:xfrm>
            <a:prstGeom prst="rect">
              <a:avLst/>
            </a:prstGeom>
          </p:spPr>
        </p:pic>
        <p:pic>
          <p:nvPicPr>
            <p:cNvPr id="9" name="Picture 8" descr="A person with glasses smiling - Andy Monaghan">
              <a:extLst>
                <a:ext uri="{FF2B5EF4-FFF2-40B4-BE49-F238E27FC236}">
                  <a16:creationId xmlns:a16="http://schemas.microsoft.com/office/drawing/2014/main" id="{6852E715-CC47-3DF4-05B8-B1BF1E9E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4260" t="2962" r="1259" b="6761"/>
            <a:stretch/>
          </p:blipFill>
          <p:spPr>
            <a:xfrm>
              <a:off x="6666182" y="1367272"/>
              <a:ext cx="1529554" cy="1882899"/>
            </a:xfrm>
            <a:prstGeom prst="rect">
              <a:avLst/>
            </a:prstGeom>
          </p:spPr>
        </p:pic>
        <p:pic>
          <p:nvPicPr>
            <p:cNvPr id="12" name="Picture 11" descr="A person in a black shirt by a lake and trees - Michael Schneider">
              <a:extLst>
                <a:ext uri="{FF2B5EF4-FFF2-40B4-BE49-F238E27FC236}">
                  <a16:creationId xmlns:a16="http://schemas.microsoft.com/office/drawing/2014/main" id="{691C66EC-62C6-F6EA-56D2-E087FC072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844" r="8704"/>
            <a:stretch/>
          </p:blipFill>
          <p:spPr>
            <a:xfrm>
              <a:off x="9344415" y="1306154"/>
              <a:ext cx="1533649" cy="1882899"/>
            </a:xfrm>
            <a:prstGeom prst="rect">
              <a:avLst/>
            </a:prstGeom>
          </p:spPr>
        </p:pic>
        <p:pic>
          <p:nvPicPr>
            <p:cNvPr id="14" name="Picture 13" descr="A person in a blue shirt by a lake - John Reiland">
              <a:extLst>
                <a:ext uri="{FF2B5EF4-FFF2-40B4-BE49-F238E27FC236}">
                  <a16:creationId xmlns:a16="http://schemas.microsoft.com/office/drawing/2014/main" id="{73EF5283-2A79-97D5-CBC7-912DFCFD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-765" t="12365" r="15595" b="7416"/>
            <a:stretch/>
          </p:blipFill>
          <p:spPr>
            <a:xfrm>
              <a:off x="1309718" y="4126860"/>
              <a:ext cx="1529553" cy="1920834"/>
            </a:xfrm>
            <a:prstGeom prst="rect">
              <a:avLst/>
            </a:prstGeom>
          </p:spPr>
        </p:pic>
        <p:pic>
          <p:nvPicPr>
            <p:cNvPr id="4" name="Picture 3" descr="A person in a shirt and tie - Dylan Gottlieb">
              <a:extLst>
                <a:ext uri="{FF2B5EF4-FFF2-40B4-BE49-F238E27FC236}">
                  <a16:creationId xmlns:a16="http://schemas.microsoft.com/office/drawing/2014/main" id="{F66F9408-D192-FBB2-C8C1-668F7CE9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2500" r="18782" b="13315"/>
            <a:stretch/>
          </p:blipFill>
          <p:spPr>
            <a:xfrm>
              <a:off x="3987950" y="4131144"/>
              <a:ext cx="1531057" cy="1920834"/>
            </a:xfrm>
            <a:prstGeom prst="rect">
              <a:avLst/>
            </a:prstGeom>
          </p:spPr>
        </p:pic>
        <p:pic>
          <p:nvPicPr>
            <p:cNvPr id="11" name="Picture 10" descr="A person standing by the water in front of a city - Mohal Khandelwal">
              <a:extLst>
                <a:ext uri="{FF2B5EF4-FFF2-40B4-BE49-F238E27FC236}">
                  <a16:creationId xmlns:a16="http://schemas.microsoft.com/office/drawing/2014/main" id="{EB5E389A-3CEA-1F3E-CC10-45D4CF490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5438" t="46837" r="25345" b="7410"/>
            <a:stretch/>
          </p:blipFill>
          <p:spPr>
            <a:xfrm>
              <a:off x="6664679" y="4131143"/>
              <a:ext cx="1531057" cy="1920835"/>
            </a:xfrm>
            <a:prstGeom prst="rect">
              <a:avLst/>
            </a:prstGeom>
          </p:spPr>
        </p:pic>
        <p:pic>
          <p:nvPicPr>
            <p:cNvPr id="15" name="Picture 14" descr="A person in a green dress - Ragan Lee">
              <a:extLst>
                <a:ext uri="{FF2B5EF4-FFF2-40B4-BE49-F238E27FC236}">
                  <a16:creationId xmlns:a16="http://schemas.microsoft.com/office/drawing/2014/main" id="{94179150-44EA-3B36-4875-902F7EAB8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8123" r="17472" b="31871"/>
            <a:stretch/>
          </p:blipFill>
          <p:spPr>
            <a:xfrm>
              <a:off x="9344415" y="4131143"/>
              <a:ext cx="1529554" cy="1920835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DD58B31-9795-35E1-0571-74DD68451E2B}"/>
              </a:ext>
            </a:extLst>
          </p:cNvPr>
          <p:cNvSpPr txBox="1"/>
          <p:nvPr/>
        </p:nvSpPr>
        <p:spPr>
          <a:xfrm>
            <a:off x="8989440" y="5369360"/>
            <a:ext cx="114716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Aptos Display" panose="020B0004020202020204" pitchFamily="34" charset="0"/>
              </a:rPr>
              <a:t>Ragan </a:t>
            </a:r>
          </a:p>
          <a:p>
            <a:pPr algn="ctr"/>
            <a:r>
              <a:rPr lang="en-US" dirty="0">
                <a:latin typeface="Aptos Display" panose="020B0004020202020204" pitchFamily="34" charset="0"/>
              </a:rPr>
              <a:t>Lee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D56D2D-CCF6-D778-D7B2-87FF81C1DA27}"/>
              </a:ext>
            </a:extLst>
          </p:cNvPr>
          <p:cNvSpPr txBox="1"/>
          <p:nvPr/>
        </p:nvSpPr>
        <p:spPr>
          <a:xfrm>
            <a:off x="6495296" y="5369360"/>
            <a:ext cx="138511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Aptos Display" panose="020B0004020202020204" pitchFamily="34" charset="0"/>
              </a:rPr>
              <a:t>Mohal Khandelwal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FC82C-B186-A84B-F605-F50B1CE77C35}"/>
              </a:ext>
            </a:extLst>
          </p:cNvPr>
          <p:cNvSpPr txBox="1"/>
          <p:nvPr/>
        </p:nvSpPr>
        <p:spPr>
          <a:xfrm>
            <a:off x="4139225" y="5370858"/>
            <a:ext cx="114716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Aptos Display" panose="020B0004020202020204" pitchFamily="34" charset="0"/>
              </a:rPr>
              <a:t>Dylan Gottlieb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D132CE-2F6F-8C2F-D5C1-18C5946F0963}"/>
              </a:ext>
            </a:extLst>
          </p:cNvPr>
          <p:cNvSpPr txBox="1"/>
          <p:nvPr/>
        </p:nvSpPr>
        <p:spPr>
          <a:xfrm>
            <a:off x="1707483" y="5370858"/>
            <a:ext cx="114716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Aptos Display" panose="020B0004020202020204" pitchFamily="34" charset="0"/>
              </a:rPr>
              <a:t>John </a:t>
            </a:r>
          </a:p>
          <a:p>
            <a:pPr algn="ctr"/>
            <a:r>
              <a:rPr lang="en-US" dirty="0">
                <a:latin typeface="Aptos Display" panose="020B0004020202020204" pitchFamily="34" charset="0"/>
              </a:rPr>
              <a:t>Reiland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D0BF9-A7F5-B626-6933-D066B9EB39F7}"/>
              </a:ext>
            </a:extLst>
          </p:cNvPr>
          <p:cNvSpPr txBox="1"/>
          <p:nvPr/>
        </p:nvSpPr>
        <p:spPr>
          <a:xfrm>
            <a:off x="9007417" y="2851750"/>
            <a:ext cx="121007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Aptos Display" panose="020B0004020202020204" pitchFamily="34" charset="0"/>
              </a:rPr>
              <a:t>Michael Schneider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27A95-F58E-DBA5-EC1E-6702E1BAB917}"/>
              </a:ext>
            </a:extLst>
          </p:cNvPr>
          <p:cNvSpPr txBox="1"/>
          <p:nvPr/>
        </p:nvSpPr>
        <p:spPr>
          <a:xfrm>
            <a:off x="6517341" y="2890083"/>
            <a:ext cx="1262411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Aptos Display" panose="020B0004020202020204" pitchFamily="34" charset="0"/>
              </a:rPr>
              <a:t>Andy Monaghan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6B97E5-1C1E-8801-4F96-7D13AB97484B}"/>
              </a:ext>
            </a:extLst>
          </p:cNvPr>
          <p:cNvSpPr txBox="1"/>
          <p:nvPr/>
        </p:nvSpPr>
        <p:spPr>
          <a:xfrm>
            <a:off x="4142511" y="2864450"/>
            <a:ext cx="114716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Aptos Display" panose="020B0004020202020204" pitchFamily="34" charset="0"/>
              </a:rPr>
              <a:t>Brandon Reyes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485A5C-4BC6-AA79-0C3E-7F1625A59597}"/>
              </a:ext>
            </a:extLst>
          </p:cNvPr>
          <p:cNvSpPr txBox="1"/>
          <p:nvPr/>
        </p:nvSpPr>
        <p:spPr>
          <a:xfrm>
            <a:off x="1715343" y="2865933"/>
            <a:ext cx="114716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Aptos Display" panose="020B0004020202020204" pitchFamily="34" charset="0"/>
              </a:rPr>
              <a:t>Layla Freeborn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CDFF52A-02DF-E45E-EA2E-4E3D4EEBA71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021625" y="153436"/>
            <a:ext cx="6148749" cy="6463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rPr>
              <a:t>Meet the User Support Team</a:t>
            </a:r>
          </a:p>
        </p:txBody>
      </p:sp>
    </p:spTree>
    <p:extLst>
      <p:ext uri="{BB962C8B-B14F-4D97-AF65-F5344CB8AC3E}">
        <p14:creationId xmlns:p14="http://schemas.microsoft.com/office/powerpoint/2010/main" val="242718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Objectives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What help resources do I have available? 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How do I choose which resource is best?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How can I compose an effective ticket?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215B52-D3D2-D070-3C59-2AA229AB7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90669-C907-75B6-990B-54187C7E9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552489"/>
            <a:ext cx="71909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19100" indent="-342900">
              <a:lnSpc>
                <a:spcPct val="115000"/>
              </a:lnSpc>
              <a:spcBef>
                <a:spcPts val="500"/>
              </a:spcBef>
              <a:buSzPts val="2400"/>
            </a:pPr>
            <a:r>
              <a:rPr lang="en-US" dirty="0"/>
              <a:t>High-Performance Computing (HPC) can have confusing, ambiguous, highly nuanced concepts</a:t>
            </a:r>
            <a:endParaRPr dirty="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dirty="0"/>
              <a:t>CURC User Support is here to alleviate some of the confusion around HPC!</a:t>
            </a:r>
            <a:endParaRPr dirty="0"/>
          </a:p>
        </p:txBody>
      </p:sp>
      <p:pic>
        <p:nvPicPr>
          <p:cNvPr id="135" name="Google Shape;135;p19" descr="Image with a thinking head suggesting that the participant ask questions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6300" y="1684887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8296300" y="3867263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72A9F2-A4F2-599C-E8BE-BF4CF978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3EC8B-CFF7-429D-5CD4-7D6CAFC3B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CURC 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</a:t>
            </a: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External Resources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Rocky Mountain Advanced Computing Consortium (RMACC) Cyber Infrastructure Portal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The Internet! (Stack Overflow, YouTube, etc.)</a:t>
            </a:r>
            <a:endParaRPr sz="19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&amp; Consults with Center for Research Data and Digital Scholarship (CRDDS)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CURC 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6F5494-F97D-1DD7-9F9C-4C2D515C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11BAE-6DA3-34AA-531C-89111B32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When should I use these?</a:t>
            </a:r>
            <a:endParaRPr dirty="0"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463040"/>
            <a:ext cx="10902696" cy="452568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</a:t>
            </a:r>
            <a:endParaRPr lang="en-US" sz="2300" u="sng" dirty="0">
              <a:solidFill>
                <a:srgbClr val="1D1C1D"/>
              </a:solidFill>
            </a:endParaRP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Useful at any time! Check the documentation first when you run into issues.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External Resources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Useful for learning a new skill or initial troubleshooting. Great first place to look.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Useful for broad, long-term learning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Drop-in consult hours are held Tue (12-1p) and Thu (1-2p) during the Fall and Spring semesters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CURC 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chemeClr val="tx1"/>
                </a:solidFill>
              </a:rPr>
              <a:t>Useful for quick, personalized assistance. We can schedule Zoom consults if needed.</a:t>
            </a:r>
            <a:endParaRPr lang="en-US" sz="1900" dirty="0">
              <a:solidFill>
                <a:srgbClr val="1D1C1D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0A8AC3-D7E0-90F2-73EB-F63A6D7B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C8BA0-DDE6-FDB2-ECAF-6412681BC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3505625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Documentation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51AC00-B3DE-16E1-739C-0591D7438DB6}"/>
              </a:ext>
            </a:extLst>
          </p:cNvPr>
          <p:cNvSpPr txBox="1"/>
          <p:nvPr/>
        </p:nvSpPr>
        <p:spPr>
          <a:xfrm>
            <a:off x="838200" y="1494844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Located at: </a:t>
            </a:r>
            <a:r>
              <a:rPr lang="en-US" sz="2800" dirty="0">
                <a:hlinkClick r:id="rId3"/>
              </a:rPr>
              <a:t>https://curc.readthedocs.io</a:t>
            </a:r>
            <a:r>
              <a:rPr lang="en-US" sz="2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B8453-DA9A-18BE-4241-4996EB58B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7" r="-162"/>
          <a:stretch/>
        </p:blipFill>
        <p:spPr>
          <a:xfrm>
            <a:off x="2151528" y="2018064"/>
            <a:ext cx="7853083" cy="400092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C9C548-1E34-60AC-ABB4-906B09306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5F296D0-12BF-8F49-081F-46909E976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52745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CRDDS trainings and consult hours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A083FB-30DE-69E5-A6EF-DA2D58A008F4}"/>
              </a:ext>
            </a:extLst>
          </p:cNvPr>
          <p:cNvSpPr txBox="1"/>
          <p:nvPr/>
        </p:nvSpPr>
        <p:spPr>
          <a:xfrm>
            <a:off x="912395" y="1526005"/>
            <a:ext cx="10367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View upcoming events at: </a:t>
            </a:r>
            <a:r>
              <a:rPr lang="en-US" sz="2400" dirty="0">
                <a:hlinkClick r:id="rId3"/>
              </a:rPr>
              <a:t>https://buff.link/crddsevents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566A0F-A21F-AF04-AA03-F0662B588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55" r="223"/>
          <a:stretch/>
        </p:blipFill>
        <p:spPr>
          <a:xfrm>
            <a:off x="2312894" y="2136599"/>
            <a:ext cx="7530353" cy="36305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28BD8E-2FDB-CC8B-C8E5-CA59379D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9650288-1534-931A-2FDE-9A073E13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08/18/2025</a:t>
            </a:r>
          </a:p>
        </p:txBody>
      </p:sp>
    </p:spTree>
    <p:extLst>
      <p:ext uri="{BB962C8B-B14F-4D97-AF65-F5344CB8AC3E}">
        <p14:creationId xmlns:p14="http://schemas.microsoft.com/office/powerpoint/2010/main" val="238858897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92c16b9d-8c83-445e-a4f4-1fe3d2f43f13"/>
    <ds:schemaRef ds:uri="a1519f9a-9d6a-41c1-afc9-552e4069f82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3111</TotalTime>
  <Words>1285</Words>
  <Application>Microsoft Macintosh PowerPoint</Application>
  <PresentationFormat>Widescreen</PresentationFormat>
  <Paragraphs>178</Paragraphs>
  <Slides>19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Aptos Display</vt:lpstr>
      <vt:lpstr>Arial</vt:lpstr>
      <vt:lpstr>Arial Black</vt:lpstr>
      <vt:lpstr>Calibri</vt:lpstr>
      <vt:lpstr>Helvetica Neue</vt:lpstr>
      <vt:lpstr>SFMono-Regular</vt:lpstr>
      <vt:lpstr>CUB Content </vt:lpstr>
      <vt:lpstr>Research Storage Simplified</vt:lpstr>
      <vt:lpstr>View the Slides</vt:lpstr>
      <vt:lpstr>Meet the User Support Team</vt:lpstr>
      <vt:lpstr>Learning Objectives</vt:lpstr>
      <vt:lpstr>Things to take note of:</vt:lpstr>
      <vt:lpstr>Help! I’m stuck, where do I go?</vt:lpstr>
      <vt:lpstr>When should I use these?</vt:lpstr>
      <vt:lpstr>Our Documentation</vt:lpstr>
      <vt:lpstr>CRDDS trainings and consult hours</vt:lpstr>
      <vt:lpstr>Composing an Effective Ticket</vt:lpstr>
      <vt:lpstr>Helpdesk Tickets: sub-optimal vs optimal (1)</vt:lpstr>
      <vt:lpstr>How can I compose an effective ticket? (1)</vt:lpstr>
      <vt:lpstr>Helpdesk Tickets: sub-optimal vs optimal (2)</vt:lpstr>
      <vt:lpstr>How can I compose an effective ticket? (2)</vt:lpstr>
      <vt:lpstr>Helpdesk Tickets: sub-optimal vs optimal (3)</vt:lpstr>
      <vt:lpstr>How can I compose an effective ticket? (3)</vt:lpstr>
      <vt:lpstr>Helpdesk Tickets: sub-optimal vs optimal (4)</vt:lpstr>
      <vt:lpstr>How can I compose an effective ticket? (4)</vt:lpstr>
      <vt:lpstr>Items We’ve Covered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John Reiland</cp:lastModifiedBy>
  <cp:revision>56</cp:revision>
  <dcterms:created xsi:type="dcterms:W3CDTF">2023-01-13T17:07:22Z</dcterms:created>
  <dcterms:modified xsi:type="dcterms:W3CDTF">2025-08-08T21:37:06Z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